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1" r:id="rId3"/>
    <p:sldId id="259" r:id="rId4"/>
    <p:sldId id="260" r:id="rId5"/>
    <p:sldId id="261" r:id="rId6"/>
    <p:sldId id="262" r:id="rId7"/>
    <p:sldId id="263" r:id="rId8"/>
    <p:sldId id="264" r:id="rId9"/>
    <p:sldId id="265" r:id="rId10"/>
    <p:sldId id="266" r:id="rId11"/>
    <p:sldId id="267" r:id="rId12"/>
    <p:sldId id="268" r:id="rId13"/>
    <p:sldId id="272" r:id="rId14"/>
    <p:sldId id="273" r:id="rId15"/>
    <p:sldId id="275" r:id="rId16"/>
    <p:sldId id="274" r:id="rId17"/>
    <p:sldId id="276" r:id="rId18"/>
    <p:sldId id="269" r:id="rId19"/>
    <p:sldId id="270"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C4F5905B-954D-412A-8CD0-6DE110E36BC4}"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51C4392-C4B6-4C80-9794-9B03DD81CE35}"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C4F5905B-954D-412A-8CD0-6DE110E36BC4}"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51C4392-C4B6-4C80-9794-9B03DD81CE35}"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C4F5905B-954D-412A-8CD0-6DE110E36BC4}"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51C4392-C4B6-4C80-9794-9B03DD81CE35}"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C4F5905B-954D-412A-8CD0-6DE110E36BC4}"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51C4392-C4B6-4C80-9794-9B03DD81CE35}" type="slidenum">
              <a:rPr lang="en-IN" smtClean="0"/>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4F5905B-954D-412A-8CD0-6DE110E36BC4}"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51C4392-C4B6-4C80-9794-9B03DD81CE35}" type="slidenum">
              <a:rPr lang="en-IN" smtClean="0"/>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C4F5905B-954D-412A-8CD0-6DE110E36BC4}"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51C4392-C4B6-4C80-9794-9B03DD81CE35}" type="slidenum">
              <a:rPr lang="en-IN" smtClean="0"/>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C4F5905B-954D-412A-8CD0-6DE110E36BC4}" type="datetimeFigureOut">
              <a:rPr lang="en-US" smtClean="0"/>
              <a:t>12/20/2016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751C4392-C4B6-4C80-9794-9B03DD81CE35}" type="slidenum">
              <a:rPr lang="en-IN" smtClean="0"/>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C4F5905B-954D-412A-8CD0-6DE110E36BC4}" type="datetimeFigureOut">
              <a:rPr lang="en-US" smtClean="0"/>
              <a:t>12/20/2016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751C4392-C4B6-4C80-9794-9B03DD81CE35}" type="slidenum">
              <a:rPr lang="en-IN" smtClean="0"/>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F5905B-954D-412A-8CD0-6DE110E36BC4}" type="datetimeFigureOut">
              <a:rPr lang="en-US" smtClean="0"/>
              <a:t>12/20/2016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751C4392-C4B6-4C80-9794-9B03DD81CE35}"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F5905B-954D-412A-8CD0-6DE110E36BC4}"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51C4392-C4B6-4C80-9794-9B03DD81CE35}" type="slidenum">
              <a:rPr lang="en-IN" smtClean="0"/>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F5905B-954D-412A-8CD0-6DE110E36BC4}"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51C4392-C4B6-4C80-9794-9B03DD81CE35}" type="slidenum">
              <a:rPr lang="en-IN" smtClean="0"/>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F5905B-954D-412A-8CD0-6DE110E36BC4}" type="datetimeFigureOut">
              <a:rPr lang="en-US" smtClean="0"/>
              <a:t>12/20/2016</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1C4392-C4B6-4C80-9794-9B03DD81CE35}" type="slidenum">
              <a:rPr lang="en-IN" smtClean="0"/>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a:p>
        </p:txBody>
      </p:sp>
      <p:sp>
        <p:nvSpPr>
          <p:cNvPr id="3" name="Subtitle 2"/>
          <p:cNvSpPr>
            <a:spLocks noGrp="1"/>
          </p:cNvSpPr>
          <p:nvPr>
            <p:ph type="subTitle" idx="1"/>
          </p:nvPr>
        </p:nvSpPr>
        <p:spPr/>
        <p:txBody>
          <a:bodyPr/>
          <a:lstStyle/>
          <a:p>
            <a:endParaRPr lang="en-IN"/>
          </a:p>
        </p:txBody>
      </p:sp>
      <p:pic>
        <p:nvPicPr>
          <p:cNvPr id="1026" name="Picture 2"/>
          <p:cNvPicPr>
            <a:picLocks noChangeAspect="1" noChangeArrowheads="1"/>
          </p:cNvPicPr>
          <p:nvPr/>
        </p:nvPicPr>
        <p:blipFill>
          <a:blip r:embed="rId2" cstate="print"/>
          <a:srcRect/>
          <a:stretch>
            <a:fillRect/>
          </a:stretch>
        </p:blipFill>
        <p:spPr bwMode="auto">
          <a:xfrm>
            <a:off x="0" y="1"/>
            <a:ext cx="9144000" cy="714377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000240"/>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C</a:t>
            </a:r>
            <a:r>
              <a:rPr lang="en-IN" sz="3600" b="1" dirty="0" smtClean="0">
                <a:solidFill>
                  <a:schemeClr val="accent6">
                    <a:lumMod val="75000"/>
                  </a:schemeClr>
                </a:solidFill>
                <a:latin typeface="Georgia" pitchFamily="18" charset="0"/>
              </a:rPr>
              <a:t>. Digital Media Agencies</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286124"/>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Manage your client’s mobile SMS campaign directly from their account dashboard and deliver them results and ROI, not the effort required to get there. </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42910" y="2066932"/>
            <a:ext cx="7772400" cy="993775"/>
          </a:xfrm>
          <a:prstGeom prst="rect">
            <a:avLst/>
          </a:prstGeom>
        </p:spPr>
        <p:txBody>
          <a:bodyPr vert="horz" lIns="91440" tIns="45720" rIns="91440" bIns="45720" rtlCol="0" anchor="ctr">
            <a:normAutofit fontScale="92500" lnSpcReduction="20000"/>
          </a:bodyPr>
          <a:lstStyle/>
          <a:p>
            <a:r>
              <a:rPr lang="en-IN" sz="3600" b="1" dirty="0">
                <a:solidFill>
                  <a:schemeClr val="accent6">
                    <a:lumMod val="75000"/>
                  </a:schemeClr>
                </a:solidFill>
                <a:latin typeface="Georgia" pitchFamily="18" charset="0"/>
              </a:rPr>
              <a:t>1</a:t>
            </a:r>
            <a:r>
              <a:rPr lang="en-IN" sz="3600" b="1" dirty="0" smtClean="0">
                <a:solidFill>
                  <a:schemeClr val="accent6">
                    <a:lumMod val="75000"/>
                  </a:schemeClr>
                </a:solidFill>
                <a:latin typeface="Georgia" pitchFamily="18" charset="0"/>
              </a:rPr>
              <a:t>. Gather more in-depth information about their customers</a:t>
            </a:r>
          </a:p>
          <a:p>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281378"/>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The more you know about your clients’ audience, the more effective and targeted your campaigns can be for them. </a:t>
            </a:r>
          </a:p>
          <a:p>
            <a:pPr>
              <a:spcBef>
                <a:spcPct val="20000"/>
              </a:spcBef>
            </a:pPr>
            <a:r>
              <a:rPr lang="en-IN" sz="2800" b="1" dirty="0" smtClean="0">
                <a:solidFill>
                  <a:schemeClr val="accent5">
                    <a:lumMod val="75000"/>
                  </a:schemeClr>
                </a:solidFill>
                <a:ea typeface="Verdana" pitchFamily="34" charset="0"/>
                <a:cs typeface="Verdana" pitchFamily="34" charset="0"/>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D</a:t>
            </a:r>
            <a:r>
              <a:rPr lang="en-IN" sz="3600" b="1" dirty="0" smtClean="0">
                <a:solidFill>
                  <a:schemeClr val="accent6">
                    <a:lumMod val="75000"/>
                  </a:schemeClr>
                </a:solidFill>
                <a:latin typeface="Georgia" pitchFamily="18" charset="0"/>
              </a:rPr>
              <a:t>. Schools &amp; Universities</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Easily collect parent contact information with sign-up pages to keep them informed about their children’s activities and schedules. </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1</a:t>
            </a:r>
            <a:r>
              <a:rPr lang="en-IN" sz="3600" b="1" dirty="0" smtClean="0">
                <a:solidFill>
                  <a:schemeClr val="accent6">
                    <a:lumMod val="75000"/>
                  </a:schemeClr>
                </a:solidFill>
                <a:latin typeface="Georgia" pitchFamily="18" charset="0"/>
              </a:rPr>
              <a:t>. Promote Events</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You can send messages to anyone who could be interested in University faculty open days, events on campus, or other events scheduled by the University. Try to get students' contact information during the </a:t>
            </a:r>
            <a:r>
              <a:rPr lang="en-IN" sz="2800" b="1" dirty="0" err="1" smtClean="0">
                <a:solidFill>
                  <a:schemeClr val="accent5">
                    <a:lumMod val="75000"/>
                  </a:schemeClr>
                </a:solidFill>
                <a:ea typeface="Verdana" pitchFamily="34" charset="0"/>
                <a:cs typeface="Verdana" pitchFamily="34" charset="0"/>
              </a:rPr>
              <a:t>enrollment</a:t>
            </a:r>
            <a:r>
              <a:rPr lang="en-IN" sz="2800" b="1" dirty="0" smtClean="0">
                <a:solidFill>
                  <a:schemeClr val="accent5">
                    <a:lumMod val="75000"/>
                  </a:schemeClr>
                </a:solidFill>
                <a:ea typeface="Verdana" pitchFamily="34" charset="0"/>
                <a:cs typeface="Verdana" pitchFamily="34" charset="0"/>
              </a:rPr>
              <a:t> process.</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2</a:t>
            </a:r>
            <a:r>
              <a:rPr lang="en-IN" sz="3600" b="1" dirty="0" smtClean="0">
                <a:solidFill>
                  <a:schemeClr val="accent6">
                    <a:lumMod val="75000"/>
                  </a:schemeClr>
                </a:solidFill>
                <a:latin typeface="Georgia" pitchFamily="18" charset="0"/>
              </a:rPr>
              <a:t>. Internal Communications</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Keep faculty and staff up to date on any relevant news or information, at any time. Virtually eliminate the need for bulletin boards or even emails.</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E</a:t>
            </a:r>
            <a:r>
              <a:rPr lang="en-IN" sz="3600" b="1" dirty="0" smtClean="0">
                <a:solidFill>
                  <a:schemeClr val="accent6">
                    <a:lumMod val="75000"/>
                  </a:schemeClr>
                </a:solidFill>
                <a:latin typeface="Georgia" pitchFamily="18" charset="0"/>
              </a:rPr>
              <a:t>. Radio &amp; TV</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Radio has proven itself to be a really effective advertising medium but you can offer so much more value and customer insight to your clients using SMS mobile marketing.</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fontScale="92500" lnSpcReduction="20000"/>
          </a:bodyPr>
          <a:lstStyle/>
          <a:p>
            <a:pPr marL="0" lvl="1"/>
            <a:r>
              <a:rPr lang="en-IN" sz="3600" b="1" dirty="0">
                <a:solidFill>
                  <a:schemeClr val="accent6">
                    <a:lumMod val="75000"/>
                  </a:schemeClr>
                </a:solidFill>
                <a:latin typeface="Georgia" pitchFamily="18" charset="0"/>
              </a:rPr>
              <a:t>1</a:t>
            </a:r>
            <a:r>
              <a:rPr lang="en-IN" sz="3600" b="1" dirty="0" smtClean="0">
                <a:solidFill>
                  <a:schemeClr val="accent6">
                    <a:lumMod val="75000"/>
                  </a:schemeClr>
                </a:solidFill>
                <a:latin typeface="Georgia" pitchFamily="18" charset="0"/>
              </a:rPr>
              <a:t>. Add value to mobile keyword campaigns</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With Mobile Keywords, you can help your advertisers build their mobile database, and you can also get immediate consumer response / feedback to help with reporting.</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F</a:t>
            </a:r>
            <a:r>
              <a:rPr lang="en-IN" sz="3600" b="1" dirty="0" smtClean="0">
                <a:solidFill>
                  <a:schemeClr val="accent6">
                    <a:lumMod val="75000"/>
                  </a:schemeClr>
                </a:solidFill>
                <a:latin typeface="Georgia" pitchFamily="18" charset="0"/>
              </a:rPr>
              <a:t>. Real Estate Agents </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Have your clients receive instant alerts and messages when the next great property listings are available. Also, send them vibrant image galleries or videos of your recommended listings and include response capture fields for their instant feedback and then your follow-up.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9" name="Subtitle 3"/>
          <p:cNvSpPr txBox="1">
            <a:spLocks/>
          </p:cNvSpPr>
          <p:nvPr/>
        </p:nvSpPr>
        <p:spPr>
          <a:xfrm>
            <a:off x="642910" y="2500306"/>
            <a:ext cx="7620000" cy="2362200"/>
          </a:xfrm>
          <a:prstGeom prst="rect">
            <a:avLst/>
          </a:prstGeom>
        </p:spPr>
        <p:txBody>
          <a:bodyPr vert="horz" lIns="91440" tIns="45720" rIns="91440" bIns="45720" rtlCol="0">
            <a:noAutofit/>
          </a:bodyPr>
          <a:lstStyle/>
          <a:p>
            <a:pPr>
              <a:spcBef>
                <a:spcPct val="20000"/>
              </a:spcBef>
            </a:pPr>
            <a:r>
              <a:rPr lang="en-IN" sz="3600" b="1" dirty="0" smtClean="0">
                <a:solidFill>
                  <a:schemeClr val="accent6">
                    <a:lumMod val="75000"/>
                  </a:schemeClr>
                </a:solidFill>
                <a:latin typeface="Georgia" pitchFamily="18" charset="0"/>
                <a:ea typeface="Verdana" pitchFamily="34" charset="0"/>
                <a:cs typeface="Verdana" pitchFamily="34" charset="0"/>
              </a:rPr>
              <a:t>There’s a reason why companies utilize mobile marketing – it WORKS!  </a:t>
            </a:r>
          </a:p>
          <a:p>
            <a:pPr>
              <a:spcBef>
                <a:spcPct val="20000"/>
              </a:spcBef>
            </a:pPr>
            <a:r>
              <a:rPr lang="en-IN" sz="2800" b="1" dirty="0" smtClean="0">
                <a:solidFill>
                  <a:schemeClr val="accent5">
                    <a:lumMod val="75000"/>
                  </a:schemeClr>
                </a:solidFill>
                <a:ea typeface="Verdana" pitchFamily="34" charset="0"/>
                <a:cs typeface="Verdana" pitchFamily="34" charset="0"/>
              </a:rPr>
              <a:t>Mobile messaging campaigns will set you well apart from your competitors and ensure that your listings and skills gets noticed above all other mediums. </a:t>
            </a:r>
            <a:endParaRPr lang="en-IN" sz="2800" b="1" dirty="0" smtClean="0">
              <a:solidFill>
                <a:schemeClr val="accent5">
                  <a:lumMod val="75000"/>
                </a:schemeClr>
              </a:solidFill>
              <a:ea typeface="Verdana" pitchFamily="34" charset="0"/>
              <a:cs typeface="Verdana" pitchFamily="34" charset="0"/>
            </a:endParaRPr>
          </a:p>
          <a:p>
            <a:pPr>
              <a:spcBef>
                <a:spcPct val="20000"/>
              </a:spcBef>
            </a:pPr>
            <a:endParaRPr lang="en-IN" sz="2800" b="1" dirty="0" smtClean="0">
              <a:solidFill>
                <a:schemeClr val="accent5">
                  <a:lumMod val="75000"/>
                </a:schemeClr>
              </a:solidFill>
              <a:ea typeface="Verdana" pitchFamily="34" charset="0"/>
              <a:cs typeface="Verdana" pitchFamily="34" charset="0"/>
            </a:endParaRPr>
          </a:p>
          <a:p>
            <a:pPr>
              <a:spcBef>
                <a:spcPct val="20000"/>
              </a:spcBef>
            </a:pPr>
            <a:endParaRPr lang="en-IN" sz="2800" b="1" dirty="0" smtClean="0">
              <a:solidFill>
                <a:schemeClr val="accent5">
                  <a:lumMod val="75000"/>
                </a:schemeClr>
              </a:solidFill>
              <a:ea typeface="Verdana" pitchFamily="34" charset="0"/>
              <a:cs typeface="Verdana" pitchFamily="34" charset="0"/>
            </a:endParaRPr>
          </a:p>
          <a:p>
            <a:pPr lvl="0">
              <a:spcBef>
                <a:spcPct val="20000"/>
              </a:spcBef>
            </a:pP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Title 3"/>
          <p:cNvSpPr txBox="1">
            <a:spLocks/>
          </p:cNvSpPr>
          <p:nvPr/>
        </p:nvSpPr>
        <p:spPr>
          <a:xfrm>
            <a:off x="642910" y="2714620"/>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6000" b="1" i="0" u="none" strike="noStrike" kern="1200" cap="none" spc="0" normalizeH="0" baseline="0" noProof="0" dirty="0" smtClean="0">
                <a:ln>
                  <a:noFill/>
                </a:ln>
                <a:solidFill>
                  <a:schemeClr val="accent6">
                    <a:lumMod val="75000"/>
                  </a:schemeClr>
                </a:solidFill>
                <a:effectLst/>
                <a:uLnTx/>
                <a:uFillTx/>
                <a:latin typeface="Georgia" pitchFamily="18" charset="0"/>
                <a:ea typeface="+mj-ea"/>
                <a:cs typeface="+mj-cs"/>
              </a:rPr>
              <a:t>Thank You</a:t>
            </a:r>
            <a:endParaRPr kumimoji="0" lang="en-IN" sz="6000" b="1" i="0" u="none" strike="noStrike" kern="1200" cap="none" spc="0" normalizeH="0" baseline="0" noProof="0" dirty="0">
              <a:ln>
                <a:noFill/>
              </a:ln>
              <a:solidFill>
                <a:schemeClr val="accent6">
                  <a:lumMod val="75000"/>
                </a:schemeClr>
              </a:solidFill>
              <a:effectLst/>
              <a:uLnTx/>
              <a:uFillTx/>
              <a:latin typeface="Georgia" pitchFamily="18" charset="0"/>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#11</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How can my Business use Mobile Marketing?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Content Placeholder 4"/>
          <p:cNvSpPr txBox="1">
            <a:spLocks/>
          </p:cNvSpPr>
          <p:nvPr/>
        </p:nvSpPr>
        <p:spPr>
          <a:xfrm>
            <a:off x="714348" y="2285992"/>
            <a:ext cx="7858180" cy="3071834"/>
          </a:xfrm>
          <a:prstGeom prst="rect">
            <a:avLst/>
          </a:prstGeom>
        </p:spPr>
        <p:txBody>
          <a:bodyPr vert="horz" lIns="91440" tIns="45720" rIns="91440" bIns="45720" rtlCol="0">
            <a:normAutofit fontScale="62500" lnSpcReduction="20000"/>
          </a:bodyPr>
          <a:lstStyle/>
          <a:p>
            <a:pPr>
              <a:lnSpc>
                <a:spcPct val="150000"/>
              </a:lnSpc>
            </a:pPr>
            <a:r>
              <a:rPr lang="en-IN" sz="5100" b="1" dirty="0">
                <a:solidFill>
                  <a:schemeClr val="accent6">
                    <a:lumMod val="75000"/>
                  </a:schemeClr>
                </a:solidFill>
                <a:latin typeface="Georgia" pitchFamily="18" charset="0"/>
              </a:rPr>
              <a:t>A</a:t>
            </a:r>
            <a:r>
              <a:rPr lang="en-IN" sz="5100" b="1" dirty="0" smtClean="0">
                <a:solidFill>
                  <a:schemeClr val="accent6">
                    <a:lumMod val="75000"/>
                  </a:schemeClr>
                </a:solidFill>
                <a:latin typeface="Georgia" pitchFamily="18" charset="0"/>
              </a:rPr>
              <a:t>ny company across a whole range </a:t>
            </a:r>
            <a:r>
              <a:rPr lang="en-IN" sz="3900" b="1" dirty="0" smtClean="0">
                <a:solidFill>
                  <a:schemeClr val="accent5">
                    <a:lumMod val="75000"/>
                  </a:schemeClr>
                </a:solidFill>
              </a:rPr>
              <a:t>of industries can enjoy the amazing results that the mobile SMS channel can offer. Lets understand how some business models can use it for their advantage.</a:t>
            </a:r>
            <a:endParaRPr lang="en-IN" sz="3900" b="1" dirty="0" smtClean="0">
              <a:solidFill>
                <a:schemeClr val="accent5">
                  <a:lumMod val="75000"/>
                </a:schemeClr>
              </a:solidFill>
            </a:endParaRPr>
          </a:p>
          <a:p>
            <a:pPr>
              <a:lnSpc>
                <a:spcPct val="150000"/>
              </a:lnSpc>
            </a:pPr>
            <a:endParaRPr lang="en-IN" sz="3900" b="1" dirty="0">
              <a:solidFill>
                <a:schemeClr val="accent5">
                  <a:lumMod val="75000"/>
                </a:schemeClr>
              </a:solidFill>
              <a:ea typeface="Arial Unicode MS" pitchFamily="34" charset="-128"/>
              <a:cs typeface="Arial Unicode MS"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000240"/>
            <a:ext cx="7772400" cy="993775"/>
          </a:xfrm>
          <a:prstGeom prst="rect">
            <a:avLst/>
          </a:prstGeom>
        </p:spPr>
        <p:txBody>
          <a:bodyPr vert="horz" lIns="91440" tIns="45720" rIns="91440" bIns="45720" rtlCol="0" anchor="ctr">
            <a:normAutofit/>
          </a:bodyPr>
          <a:lstStyle/>
          <a:p>
            <a:pPr lvl="0">
              <a:spcBef>
                <a:spcPct val="0"/>
              </a:spcBef>
              <a:defRPr/>
            </a:pPr>
            <a:r>
              <a:rPr lang="en-IN" sz="3600" b="1" dirty="0">
                <a:solidFill>
                  <a:schemeClr val="accent6">
                    <a:lumMod val="75000"/>
                  </a:schemeClr>
                </a:solidFill>
                <a:latin typeface="Georgia" pitchFamily="18" charset="0"/>
                <a:ea typeface="+mj-ea"/>
                <a:cs typeface="+mj-cs"/>
              </a:rPr>
              <a:t>A</a:t>
            </a:r>
            <a:r>
              <a:rPr lang="en-IN" sz="3600" b="1" dirty="0" smtClean="0">
                <a:solidFill>
                  <a:schemeClr val="accent6">
                    <a:lumMod val="75000"/>
                  </a:schemeClr>
                </a:solidFill>
                <a:latin typeface="Georgia" pitchFamily="18" charset="0"/>
                <a:ea typeface="+mj-ea"/>
                <a:cs typeface="+mj-cs"/>
              </a:rPr>
              <a:t>. Retail Stores</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600" b="1" dirty="0" smtClean="0">
                <a:solidFill>
                  <a:schemeClr val="accent5">
                    <a:lumMod val="75000"/>
                  </a:schemeClr>
                </a:solidFill>
                <a:ea typeface="Verdana" pitchFamily="34" charset="0"/>
                <a:cs typeface="Verdana" pitchFamily="34" charset="0"/>
              </a:rPr>
              <a:t>Help your loyal customers stay on top of the latest fashions and trends with messages that show what’s hot in store.</a:t>
            </a:r>
          </a:p>
          <a:p>
            <a:pPr>
              <a:spcBef>
                <a:spcPct val="20000"/>
              </a:spcBef>
            </a:pPr>
            <a:r>
              <a:rPr lang="en-IN" sz="2600" b="1" dirty="0" smtClean="0">
                <a:solidFill>
                  <a:schemeClr val="accent5">
                    <a:lumMod val="75000"/>
                  </a:schemeClr>
                </a:solidFill>
                <a:ea typeface="Verdana" pitchFamily="34" charset="0"/>
                <a:cs typeface="Verdana" pitchFamily="34" charset="0"/>
              </a:rPr>
              <a:t>Utilize a variety of ways for your customers to sign up for news and deals through mobile keywords and sign up pages that you promote in store.</a:t>
            </a:r>
            <a:endParaRPr lang="en-IN" sz="26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defRPr/>
            </a:pPr>
            <a:r>
              <a:rPr lang="en-IN" sz="3600" b="1" dirty="0" smtClean="0">
                <a:solidFill>
                  <a:schemeClr val="accent6">
                    <a:lumMod val="75000"/>
                  </a:schemeClr>
                </a:solidFill>
                <a:latin typeface="Georgia" pitchFamily="18" charset="0"/>
                <a:ea typeface="+mj-ea"/>
                <a:cs typeface="+mj-cs"/>
              </a:rPr>
              <a:t>1</a:t>
            </a:r>
            <a:r>
              <a:rPr lang="en-IN" sz="3600" b="1" dirty="0" smtClean="0">
                <a:solidFill>
                  <a:schemeClr val="accent6">
                    <a:lumMod val="75000"/>
                  </a:schemeClr>
                </a:solidFill>
                <a:latin typeface="Georgia" pitchFamily="18" charset="0"/>
                <a:ea typeface="+mj-ea"/>
                <a:cs typeface="+mj-cs"/>
              </a:rPr>
              <a:t>. Grow your customer base</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Use data capture fields on your landing pages that enable you to collect any type of customer information you need for future promotions.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1"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smtClean="0">
                <a:solidFill>
                  <a:schemeClr val="accent6">
                    <a:lumMod val="75000"/>
                  </a:schemeClr>
                </a:solidFill>
                <a:latin typeface="Georgia" pitchFamily="18" charset="0"/>
                <a:ea typeface="+mj-ea"/>
                <a:cs typeface="+mj-cs"/>
              </a:rPr>
              <a:t>2</a:t>
            </a:r>
            <a:r>
              <a:rPr lang="en-IN" sz="3600" b="1" dirty="0" smtClean="0">
                <a:solidFill>
                  <a:schemeClr val="accent6">
                    <a:lumMod val="75000"/>
                  </a:schemeClr>
                </a:solidFill>
                <a:latin typeface="Georgia" pitchFamily="18" charset="0"/>
                <a:ea typeface="+mj-ea"/>
                <a:cs typeface="+mj-cs"/>
              </a:rPr>
              <a:t>. Inform customers</a:t>
            </a:r>
            <a:endParaRPr lang="en-IN" sz="3600" b="1" dirty="0">
              <a:solidFill>
                <a:schemeClr val="accent6">
                  <a:lumMod val="75000"/>
                </a:schemeClr>
              </a:solidFill>
              <a:latin typeface="Georgia" pitchFamily="18" charset="0"/>
              <a:ea typeface="+mj-ea"/>
              <a:cs typeface="+mj-cs"/>
            </a:endParaRPr>
          </a:p>
          <a:p>
            <a:pPr>
              <a:spcBef>
                <a:spcPct val="0"/>
              </a:spcBef>
              <a:defRPr/>
            </a:pP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Send out your new product announcements with pictures or videos of new product lines. Extend the reach of your promotions and spread the word virally on Facebook, Google +, LinkedIn, and Twitter</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a:solidFill>
                  <a:schemeClr val="accent6">
                    <a:lumMod val="75000"/>
                  </a:schemeClr>
                </a:solidFill>
                <a:latin typeface="Georgia" pitchFamily="18" charset="0"/>
                <a:ea typeface="+mj-ea"/>
                <a:cs typeface="+mj-cs"/>
              </a:rPr>
              <a:t>B</a:t>
            </a:r>
            <a:r>
              <a:rPr lang="en-IN" sz="3600" b="1" dirty="0" smtClean="0">
                <a:solidFill>
                  <a:schemeClr val="accent6">
                    <a:lumMod val="75000"/>
                  </a:schemeClr>
                </a:solidFill>
                <a:latin typeface="Georgia" pitchFamily="18" charset="0"/>
                <a:ea typeface="+mj-ea"/>
                <a:cs typeface="+mj-cs"/>
              </a:rPr>
              <a:t>. Restaurants</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r>
              <a:rPr lang="en-IN" sz="2700" b="1" dirty="0" smtClean="0">
                <a:solidFill>
                  <a:schemeClr val="accent5">
                    <a:lumMod val="75000"/>
                  </a:schemeClr>
                </a:solidFill>
              </a:rPr>
              <a:t>Restaurants always have down times or slow days. Fill your restaurants tables by sending a limited-time special lunch or dinner offer on your slow days to your customer’s </a:t>
            </a:r>
            <a:r>
              <a:rPr lang="en-IN" sz="2700" b="1" dirty="0" err="1" smtClean="0">
                <a:solidFill>
                  <a:schemeClr val="accent5">
                    <a:lumMod val="75000"/>
                  </a:schemeClr>
                </a:solidFill>
              </a:rPr>
              <a:t>smartphones</a:t>
            </a:r>
            <a:r>
              <a:rPr lang="en-IN" sz="2700" b="1" dirty="0" smtClean="0">
                <a:solidFill>
                  <a:schemeClr val="accent5">
                    <a:lumMod val="75000"/>
                  </a:schemeClr>
                </a:solidFill>
              </a:rP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1</a:t>
            </a:r>
            <a:r>
              <a:rPr lang="en-IN" sz="3600" b="1" dirty="0" smtClean="0">
                <a:solidFill>
                  <a:schemeClr val="accent6">
                    <a:lumMod val="75000"/>
                  </a:schemeClr>
                </a:solidFill>
                <a:latin typeface="Georgia" pitchFamily="18" charset="0"/>
              </a:rPr>
              <a:t>. Attract new business</a:t>
            </a:r>
            <a:endParaRPr lang="en-IN" sz="3600" dirty="0">
              <a:solidFill>
                <a:schemeClr val="accent6">
                  <a:lumMod val="75000"/>
                </a:schemeClr>
              </a:solidFill>
              <a:latin typeface="Georgia" pitchFamily="18" charset="0"/>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Extend your reach by advertising promotional mobile keywords in print ads, your website, menu, or even on your window. Get instant word-of-mouth marketing by updating your social media news feeds on Facebook, Google +, LinkedIn, and Twitter .</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r>
              <a:rPr lang="en-IN" sz="3600" b="1" dirty="0">
                <a:solidFill>
                  <a:schemeClr val="accent6">
                    <a:lumMod val="75000"/>
                  </a:schemeClr>
                </a:solidFill>
                <a:latin typeface="Georgia" pitchFamily="18" charset="0"/>
              </a:rPr>
              <a:t>2</a:t>
            </a:r>
            <a:r>
              <a:rPr lang="en-IN" sz="3600" b="1" dirty="0" smtClean="0">
                <a:solidFill>
                  <a:schemeClr val="accent6">
                    <a:lumMod val="75000"/>
                  </a:schemeClr>
                </a:solidFill>
                <a:latin typeface="Georgia" pitchFamily="18" charset="0"/>
              </a:rPr>
              <a:t>. Gain more loyal customers </a:t>
            </a:r>
            <a:endParaRPr lang="en-IN" sz="3600" b="1" dirty="0" smtClean="0">
              <a:solidFill>
                <a:schemeClr val="accent6">
                  <a:lumMod val="75000"/>
                </a:schemeClr>
              </a:solidFill>
              <a:latin typeface="Georgia" pitchFamily="18" charset="0"/>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Make your customers feel like VIPs by sending them exclusive promotions with visually enticing images and videos of your latest culinary creations or just keep them informed about new menu items and upcoming events as a VIP client.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TotalTime>
  <Words>619</Words>
  <Application>Microsoft Office PowerPoint</Application>
  <PresentationFormat>On-screen Show (4:3)</PresentationFormat>
  <Paragraphs>37</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6</cp:revision>
  <dcterms:created xsi:type="dcterms:W3CDTF">2016-12-20T10:10:26Z</dcterms:created>
  <dcterms:modified xsi:type="dcterms:W3CDTF">2016-12-20T11:04:57Z</dcterms:modified>
</cp:coreProperties>
</file>